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sldIdLst>
    <p:sldId id="256" r:id="rId5"/>
    <p:sldId id="257" r:id="rId6"/>
    <p:sldId id="258" r:id="rId7"/>
  </p:sldIdLst>
  <p:sldSz cx="7559675" cy="106918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26ChicoryBean" panose="020B0604020202020204" charset="0"/>
      <p:regular r:id="rId14"/>
    </p:embeddedFont>
    <p:embeddedFont>
      <p:font typeface="TT Chocolates" panose="0200050303000002000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6" userDrawn="1">
          <p15:clr>
            <a:srgbClr val="A4A3A4"/>
          </p15:clr>
        </p15:guide>
        <p15:guide id="2" orient="horz" pos="1598" userDrawn="1">
          <p15:clr>
            <a:srgbClr val="A4A3A4"/>
          </p15:clr>
        </p15:guide>
        <p15:guide id="3" pos="884" userDrawn="1">
          <p15:clr>
            <a:srgbClr val="A4A3A4"/>
          </p15:clr>
        </p15:guide>
        <p15:guide id="4" pos="45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F7F"/>
    <a:srgbClr val="1CA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4C3CD-456C-40C3-ABD0-3FD287FCA38B}" v="1" dt="2024-02-05T14:10:04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41" d="100"/>
          <a:sy n="41" d="100"/>
        </p:scale>
        <p:origin x="2204" y="20"/>
      </p:cViewPr>
      <p:guideLst>
        <p:guide orient="horz" pos="1326"/>
        <p:guide orient="horz" pos="1598"/>
        <p:guide pos="884"/>
        <p:guide pos="4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arrington" userId="d8e208a3-8c31-4e8c-b933-7872b5a75b8c" providerId="ADAL" clId="{ED64C3CD-456C-40C3-ABD0-3FD287FCA38B}"/>
    <pc:docChg chg="modSld">
      <pc:chgData name="Martin Harrington" userId="d8e208a3-8c31-4e8c-b933-7872b5a75b8c" providerId="ADAL" clId="{ED64C3CD-456C-40C3-ABD0-3FD287FCA38B}" dt="2024-02-05T14:40:49.570" v="107" actId="20577"/>
      <pc:docMkLst>
        <pc:docMk/>
      </pc:docMkLst>
      <pc:sldChg chg="modSp mod">
        <pc:chgData name="Martin Harrington" userId="d8e208a3-8c31-4e8c-b933-7872b5a75b8c" providerId="ADAL" clId="{ED64C3CD-456C-40C3-ABD0-3FD287FCA38B}" dt="2024-01-17T14:24:15.658" v="34" actId="14100"/>
        <pc:sldMkLst>
          <pc:docMk/>
          <pc:sldMk cId="1862069167" sldId="256"/>
        </pc:sldMkLst>
        <pc:graphicFrameChg chg="modGraphic">
          <ac:chgData name="Martin Harrington" userId="d8e208a3-8c31-4e8c-b933-7872b5a75b8c" providerId="ADAL" clId="{ED64C3CD-456C-40C3-ABD0-3FD287FCA38B}" dt="2024-01-17T14:24:15.658" v="34" actId="14100"/>
          <ac:graphicFrameMkLst>
            <pc:docMk/>
            <pc:sldMk cId="1862069167" sldId="256"/>
            <ac:graphicFrameMk id="5" creationId="{FAAF6B54-EC16-4F22-B4B7-385D8529DBFC}"/>
          </ac:graphicFrameMkLst>
        </pc:graphicFrameChg>
      </pc:sldChg>
      <pc:sldChg chg="modSp mod">
        <pc:chgData name="Martin Harrington" userId="d8e208a3-8c31-4e8c-b933-7872b5a75b8c" providerId="ADAL" clId="{ED64C3CD-456C-40C3-ABD0-3FD287FCA38B}" dt="2024-02-05T14:10:04.511" v="83"/>
        <pc:sldMkLst>
          <pc:docMk/>
          <pc:sldMk cId="3182650384" sldId="257"/>
        </pc:sldMkLst>
        <pc:graphicFrameChg chg="mod modGraphic">
          <ac:chgData name="Martin Harrington" userId="d8e208a3-8c31-4e8c-b933-7872b5a75b8c" providerId="ADAL" clId="{ED64C3CD-456C-40C3-ABD0-3FD287FCA38B}" dt="2024-02-05T14:10:04.511" v="83"/>
          <ac:graphicFrameMkLst>
            <pc:docMk/>
            <pc:sldMk cId="3182650384" sldId="257"/>
            <ac:graphicFrameMk id="14" creationId="{F865C20F-8963-4760-AC28-DFAD86CAA3C7}"/>
          </ac:graphicFrameMkLst>
        </pc:graphicFrameChg>
      </pc:sldChg>
      <pc:sldChg chg="modSp mod">
        <pc:chgData name="Martin Harrington" userId="d8e208a3-8c31-4e8c-b933-7872b5a75b8c" providerId="ADAL" clId="{ED64C3CD-456C-40C3-ABD0-3FD287FCA38B}" dt="2024-02-05T14:40:49.570" v="107" actId="20577"/>
        <pc:sldMkLst>
          <pc:docMk/>
          <pc:sldMk cId="1255162714" sldId="258"/>
        </pc:sldMkLst>
        <pc:graphicFrameChg chg="modGraphic">
          <ac:chgData name="Martin Harrington" userId="d8e208a3-8c31-4e8c-b933-7872b5a75b8c" providerId="ADAL" clId="{ED64C3CD-456C-40C3-ABD0-3FD287FCA38B}" dt="2024-02-05T14:40:49.570" v="107" actId="20577"/>
          <ac:graphicFrameMkLst>
            <pc:docMk/>
            <pc:sldMk cId="1255162714" sldId="258"/>
            <ac:graphicFrameMk id="14" creationId="{393D08F7-7F2A-4CFA-9078-59685B9FF6E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0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0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9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92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1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84962-6B49-4CD4-B4AB-C67AD5108853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B56F-E378-4E6D-9E66-AA8EFB5F9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9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897340" y="739462"/>
            <a:ext cx="3422452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ONE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AF6B54-EC16-4F22-B4B7-385D8529D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53090"/>
              </p:ext>
            </p:extLst>
          </p:nvPr>
        </p:nvGraphicFramePr>
        <p:xfrm>
          <a:off x="274095" y="1734762"/>
          <a:ext cx="7011483" cy="7150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560698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035755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</a:t>
                      </a:r>
                      <a:r>
                        <a:rPr lang="en-US" sz="1400" b="1" dirty="0" err="1">
                          <a:latin typeface="+mj-lt"/>
                        </a:rPr>
                        <a:t>ausage</a:t>
                      </a:r>
                      <a:r>
                        <a:rPr lang="en-US" sz="1400" b="1" dirty="0">
                          <a:latin typeface="+mj-lt"/>
                        </a:rPr>
                        <a:t> &amp; Mash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Chicken Curry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Roast Of the day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Beef Lasagne 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Fish Finger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1426383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Light Bite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Ham ,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Cheese or Tuna Sandwich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Ham ,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Cheese or Tuna Sandwich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1113386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Creamy Mash Potato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Vegetable Rice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Roast Potatoes</a:t>
                      </a:r>
                      <a:br>
                        <a:rPr lang="en-US" sz="1400" b="1" dirty="0">
                          <a:latin typeface="+mj-lt"/>
                        </a:rPr>
                      </a:br>
                      <a:r>
                        <a:rPr lang="en-GB" sz="1400" b="1" dirty="0">
                          <a:latin typeface="+mj-lt"/>
                        </a:rPr>
                        <a:t>Yorkshire pudding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GB" sz="1400" b="1" dirty="0">
                          <a:latin typeface="+mj-lt"/>
                        </a:rPr>
                      </a:br>
                      <a:r>
                        <a:rPr lang="en-GB" sz="1400" b="1" dirty="0">
                          <a:latin typeface="+mj-lt"/>
                        </a:rPr>
                        <a:t>Garlic Bread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Chips</a:t>
                      </a:r>
                      <a:br>
                        <a:rPr lang="en-US" sz="1400" b="1" dirty="0">
                          <a:latin typeface="+mj-lt"/>
                        </a:rPr>
                      </a:br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1113386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Garden Peas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Sweetcorn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Seasonal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Vegetable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br>
                        <a:rPr lang="en-GB" sz="1400" b="1" dirty="0">
                          <a:latin typeface="+mj-lt"/>
                        </a:rPr>
                      </a:br>
                      <a:r>
                        <a:rPr lang="en-GB" sz="1400" b="1" dirty="0">
                          <a:latin typeface="+mj-lt"/>
                        </a:rPr>
                        <a:t>Mixed Salad</a:t>
                      </a:r>
                      <a:br>
                        <a:rPr lang="en-GB" sz="1400" b="1" dirty="0">
                          <a:latin typeface="+mj-lt"/>
                        </a:rPr>
                      </a:br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Mushy Peas</a:t>
                      </a:r>
                      <a:br>
                        <a:rPr lang="en-GB" sz="1400" b="1" dirty="0">
                          <a:latin typeface="+mj-lt"/>
                        </a:rPr>
                      </a:br>
                      <a:r>
                        <a:rPr lang="en-GB" sz="1400" b="1" dirty="0">
                          <a:latin typeface="+mj-lt"/>
                        </a:rPr>
                        <a:t>Beans </a:t>
                      </a:r>
                      <a:br>
                        <a:rPr lang="en-GB" sz="1400" b="1" dirty="0">
                          <a:latin typeface="+mj-lt"/>
                        </a:rPr>
                      </a:b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946231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A selection of home bakes, hot puddings, jelly and fresh fruit.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9034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P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asta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Of 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of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The day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Mac &amp; 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BBQ &amp;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Vegetable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Bolognaise 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Cream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15F0C6B-8E59-4DEE-BA21-6C43BD8F9414}"/>
              </a:ext>
            </a:extLst>
          </p:cNvPr>
          <p:cNvSpPr txBox="1"/>
          <p:nvPr/>
        </p:nvSpPr>
        <p:spPr>
          <a:xfrm>
            <a:off x="5802016" y="389038"/>
            <a:ext cx="1415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Birdsedge</a:t>
            </a:r>
          </a:p>
          <a:p>
            <a:pPr algn="ctr"/>
            <a:r>
              <a:rPr lang="en-GB" sz="1600" b="1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Winter &amp; Spring Menu</a:t>
            </a:r>
          </a:p>
          <a:p>
            <a:pPr algn="ctr"/>
            <a:r>
              <a:rPr lang="en-GB" sz="1200" b="1" dirty="0">
                <a:solidFill>
                  <a:srgbClr val="502F7F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Feb- April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7D603E-59D4-4178-B82D-B003BD7D9958}"/>
              </a:ext>
            </a:extLst>
          </p:cNvPr>
          <p:cNvGrpSpPr/>
          <p:nvPr/>
        </p:nvGrpSpPr>
        <p:grpSpPr>
          <a:xfrm>
            <a:off x="587248" y="1099372"/>
            <a:ext cx="706036" cy="312710"/>
            <a:chOff x="5905051" y="6207711"/>
            <a:chExt cx="1506594" cy="667285"/>
          </a:xfrm>
        </p:grpSpPr>
        <p:pic>
          <p:nvPicPr>
            <p:cNvPr id="15" name="Picture 14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E15C2F3B-780F-42EC-BA68-C3B6992E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693" y="6207711"/>
              <a:ext cx="546952" cy="667284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8964F1E-9F57-432B-B31D-404EF4024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1" y="6209530"/>
              <a:ext cx="1064745" cy="66546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1A58A-106F-4388-BBC4-2A3A014D9A3D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27F6E5-7F41-49F3-9C7F-BA28791FDF9D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3C3D4163-4E54-46E2-B5EF-3DAFF859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06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897340" y="739462"/>
            <a:ext cx="3422452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>
                <a:solidFill>
                  <a:srgbClr val="502F7F"/>
                </a:solidFill>
                <a:latin typeface="TT Chocolates" panose="02000503030000020002" pitchFamily="50" charset="0"/>
              </a:rPr>
              <a:t>WEEK TWO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65C20F-8963-4760-AC28-DFAD86CA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07738"/>
              </p:ext>
            </p:extLst>
          </p:nvPr>
        </p:nvGraphicFramePr>
        <p:xfrm>
          <a:off x="274095" y="2122414"/>
          <a:ext cx="7011483" cy="6946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672635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117732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Chicken Burger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All Day Breakfast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Sausage and Scrambled Egg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Roast of the 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Chicken Casserole 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&amp;</a:t>
                      </a:r>
                    </a:p>
                    <a:p>
                      <a:pPr algn="ctr"/>
                      <a:r>
                        <a:rPr lang="en-GB" sz="1400" b="1">
                          <a:solidFill>
                            <a:schemeClr val="tx1"/>
                          </a:solidFill>
                          <a:latin typeface="+mj-lt"/>
                        </a:rPr>
                        <a:t> Dumplings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Chicken Dippers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</a:pPr>
                      <a:endParaRPr lang="en-GB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1108361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Light Bite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Ham ,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Cheese or Tuna Sandwich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Ham ,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Cheese or Tuna Sandwich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967563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Oven Baked</a:t>
                      </a:r>
                    </a:p>
                    <a:p>
                      <a:pPr marL="0" algn="ctr" defTabSz="755934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 Wedges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Hash Brown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</a:t>
                      </a:r>
                    </a:p>
                    <a:p>
                      <a:pPr marL="0" algn="ctr" defTabSz="755934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Potatoes &amp; Yorkshire Pudding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oiled Rice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Chips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964988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ixed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Salad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Baked Beans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easonal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Vegetables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 Beans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984072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A selection of home bakes, hot puddings, jelly and fresh fruit. </a:t>
                      </a: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10905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P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asta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Of 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of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The day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Mac &amp; 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BBQ &amp;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Vegetable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Bolognaise 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Cream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0DCDEB3-49C3-4DF3-820E-7884339BCD30}"/>
              </a:ext>
            </a:extLst>
          </p:cNvPr>
          <p:cNvSpPr txBox="1"/>
          <p:nvPr/>
        </p:nvSpPr>
        <p:spPr>
          <a:xfrm>
            <a:off x="5651176" y="296553"/>
            <a:ext cx="174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Birdsedge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Winter &amp; Spring Menu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Feb- April 2024</a:t>
            </a:r>
            <a:endParaRPr lang="en-GB" sz="1600" dirty="0">
              <a:solidFill>
                <a:srgbClr val="502F7F"/>
              </a:solidFill>
              <a:latin typeface="TT Chocolates" panose="02000503030000020002" pitchFamily="50" charset="0"/>
              <a:ea typeface="K26ChicoryBean" panose="02000603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ABBC8C-DB14-4DFA-B6EE-B7B279E922CC}"/>
              </a:ext>
            </a:extLst>
          </p:cNvPr>
          <p:cNvGrpSpPr/>
          <p:nvPr/>
        </p:nvGrpSpPr>
        <p:grpSpPr>
          <a:xfrm>
            <a:off x="587248" y="1099372"/>
            <a:ext cx="706036" cy="312710"/>
            <a:chOff x="5905051" y="6207711"/>
            <a:chExt cx="1506594" cy="667285"/>
          </a:xfrm>
        </p:grpSpPr>
        <p:pic>
          <p:nvPicPr>
            <p:cNvPr id="18" name="Picture 1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4970B6F-449E-4CD7-91FE-0A7A8894F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693" y="6207711"/>
              <a:ext cx="546952" cy="667284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0DC4F45C-632D-403A-8FEB-9FA7C5FCB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1" y="6209530"/>
              <a:ext cx="1064745" cy="66546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ACBF8B-63CE-4957-93F9-EFCB6BFD939E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3DAAB8-2686-4AF7-91B7-059B96FD35AF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Logo&#10;&#10;Description automatically generated">
              <a:extLst>
                <a:ext uri="{FF2B5EF4-FFF2-40B4-BE49-F238E27FC236}">
                  <a16:creationId xmlns:a16="http://schemas.microsoft.com/office/drawing/2014/main" id="{E5D50C3D-6D9D-4CE4-BA5D-E3732FD2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5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urface chart&#10;&#10;Description automatically generated">
            <a:extLst>
              <a:ext uri="{FF2B5EF4-FFF2-40B4-BE49-F238E27FC236}">
                <a16:creationId xmlns:a16="http://schemas.microsoft.com/office/drawing/2014/main" id="{345A7F23-670C-48D5-8550-3AE4E10CA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" b="5140"/>
          <a:stretch/>
        </p:blipFill>
        <p:spPr>
          <a:xfrm>
            <a:off x="3803650" y="2534181"/>
            <a:ext cx="1117770" cy="1034520"/>
          </a:xfrm>
          <a:prstGeom prst="rect">
            <a:avLst/>
          </a:prstGeom>
        </p:spPr>
      </p:pic>
      <p:pic>
        <p:nvPicPr>
          <p:cNvPr id="7" name="Picture 6" descr="A picture containing text, outdoor object, aircraft, tent&#10;&#10;Description automatically generated">
            <a:extLst>
              <a:ext uri="{FF2B5EF4-FFF2-40B4-BE49-F238E27FC236}">
                <a16:creationId xmlns:a16="http://schemas.microsoft.com/office/drawing/2014/main" id="{FF3B8806-33A2-4462-9619-F2286D1DF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b="8570"/>
          <a:stretch/>
        </p:blipFill>
        <p:spPr>
          <a:xfrm>
            <a:off x="3803651" y="3568701"/>
            <a:ext cx="1117770" cy="1009649"/>
          </a:xfrm>
          <a:prstGeom prst="rect">
            <a:avLst/>
          </a:prstGeom>
        </p:spPr>
      </p:pic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7A67D8D-8252-49BA-8A57-D0841A3BB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489" r="135" b="6418"/>
          <a:stretch/>
        </p:blipFill>
        <p:spPr>
          <a:xfrm>
            <a:off x="3803650" y="5611370"/>
            <a:ext cx="1117769" cy="1033020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3DF5F730-4501-4826-8DA3-858A798D77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9" r="1934" b="9443"/>
          <a:stretch/>
        </p:blipFill>
        <p:spPr>
          <a:xfrm>
            <a:off x="3803650" y="4601721"/>
            <a:ext cx="1117769" cy="1009649"/>
          </a:xfrm>
          <a:prstGeom prst="rect">
            <a:avLst/>
          </a:prstGeom>
        </p:spPr>
      </p:pic>
      <p:pic>
        <p:nvPicPr>
          <p:cNvPr id="9" name="Picture 8" descr="A picture containing text, traffic light, sign, vector graphics&#10;&#10;Description automatically generated">
            <a:extLst>
              <a:ext uri="{FF2B5EF4-FFF2-40B4-BE49-F238E27FC236}">
                <a16:creationId xmlns:a16="http://schemas.microsoft.com/office/drawing/2014/main" id="{F1CEFA95-F43B-4041-BB65-87DFE8154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266384"/>
            <a:ext cx="7559675" cy="10689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E50A1-A1B6-4E54-8D73-970ECDA88FEB}"/>
              </a:ext>
            </a:extLst>
          </p:cNvPr>
          <p:cNvSpPr txBox="1"/>
          <p:nvPr/>
        </p:nvSpPr>
        <p:spPr>
          <a:xfrm rot="21281756">
            <a:off x="1704600" y="748389"/>
            <a:ext cx="3615605" cy="10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GB" sz="3600" dirty="0">
                <a:solidFill>
                  <a:srgbClr val="1CA2A5"/>
                </a:solidFill>
                <a:latin typeface="K26ChicoryBean" panose="02000603000000000000" pitchFamily="2" charset="0"/>
                <a:ea typeface="K26ChicoryBean" panose="02000603000000000000" pitchFamily="2" charset="0"/>
              </a:rPr>
              <a:t>MENU CYCLE</a:t>
            </a:r>
          </a:p>
          <a:p>
            <a:pPr algn="ctr">
              <a:lnSpc>
                <a:spcPts val="4000"/>
              </a:lnSpc>
            </a:pPr>
            <a:r>
              <a:rPr lang="en-GB" sz="4400" b="1" dirty="0">
                <a:solidFill>
                  <a:srgbClr val="502F7F"/>
                </a:solidFill>
                <a:latin typeface="TT Chocolates" panose="02000503030000020002" pitchFamily="50" charset="0"/>
              </a:rPr>
              <a:t>WEEK THREE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712E1-EA87-4B32-AEBB-0FBBEB65A4F0}"/>
              </a:ext>
            </a:extLst>
          </p:cNvPr>
          <p:cNvGrpSpPr/>
          <p:nvPr/>
        </p:nvGrpSpPr>
        <p:grpSpPr>
          <a:xfrm>
            <a:off x="587248" y="1099372"/>
            <a:ext cx="706036" cy="312710"/>
            <a:chOff x="5905051" y="6207711"/>
            <a:chExt cx="1506594" cy="667285"/>
          </a:xfrm>
        </p:grpSpPr>
        <p:pic>
          <p:nvPicPr>
            <p:cNvPr id="10" name="Picture 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F90B4939-1CDE-443A-87E0-C048E3B4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693" y="6207711"/>
              <a:ext cx="546952" cy="667284"/>
            </a:xfrm>
            <a:prstGeom prst="rect">
              <a:avLst/>
            </a:prstGeom>
          </p:spPr>
        </p:pic>
        <p:pic>
          <p:nvPicPr>
            <p:cNvPr id="11" name="Picture 1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D01A195-A329-450D-8CB6-86BF305D2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51" y="6209530"/>
              <a:ext cx="1064745" cy="665466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93D08F7-7F2A-4CFA-9078-59685B9FF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90702"/>
              </p:ext>
            </p:extLst>
          </p:nvPr>
        </p:nvGraphicFramePr>
        <p:xfrm>
          <a:off x="274095" y="2122416"/>
          <a:ext cx="7011483" cy="6745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7088">
                  <a:extLst>
                    <a:ext uri="{9D8B030D-6E8A-4147-A177-3AD203B41FA5}">
                      <a16:colId xmlns:a16="http://schemas.microsoft.com/office/drawing/2014/main" val="3539401528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07641239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3288121192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706592813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668942051"/>
                    </a:ext>
                  </a:extLst>
                </a:gridCol>
                <a:gridCol w="1170879">
                  <a:extLst>
                    <a:ext uri="{9D8B030D-6E8A-4147-A177-3AD203B41FA5}">
                      <a16:colId xmlns:a16="http://schemas.microsoft.com/office/drawing/2014/main" val="2269084033"/>
                    </a:ext>
                  </a:extLst>
                </a:gridCol>
              </a:tblGrid>
              <a:tr h="544567">
                <a:tc>
                  <a:txBody>
                    <a:bodyPr/>
                    <a:lstStyle/>
                    <a:p>
                      <a:pPr algn="ctr"/>
                      <a:endParaRPr lang="en-GB" sz="1200" b="0">
                        <a:ln>
                          <a:noFill/>
                        </a:ln>
                        <a:solidFill>
                          <a:srgbClr val="1CA2A5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MONDAY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TUESDAY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WEDNESDAY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THURSDAY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  <a:latin typeface="TT Chocolates" panose="02000503030000020002" pitchFamily="50" charset="0"/>
                      </a:endParaRP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TT Chocolates" panose="02000503030000020002" pitchFamily="50" charset="0"/>
                        </a:rPr>
                        <a:t> FRIDAY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66924"/>
                  </a:ext>
                </a:extLst>
              </a:tr>
              <a:tr h="108223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MAIN COURSE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Peperoni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Pizza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Beef Bolognaise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Roast of The Day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Chicken &amp; Vegetable Pie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 Fish Fingers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363903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Light Bite 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Ham ,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Cheese or Tuna Sandwich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Ham ,</a:t>
                      </a:r>
                    </a:p>
                    <a:p>
                      <a:pPr algn="ctr"/>
                      <a:r>
                        <a:rPr lang="en-GB" sz="1400" b="1" dirty="0">
                          <a:latin typeface="+mj-lt"/>
                        </a:rPr>
                        <a:t>Cheese or Tuna Sandwich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Baked Potato with Beans or Cheese 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73843"/>
                  </a:ext>
                </a:extLst>
              </a:tr>
              <a:tr h="105720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STARCHY FOOD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Potato  Wedges </a:t>
                      </a: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Penne Pasta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&amp;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Roast      </a:t>
                      </a:r>
                    </a:p>
                    <a:p>
                      <a:pPr algn="ctr"/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Potatoes &amp;</a:t>
                      </a:r>
                    </a:p>
                    <a:p>
                      <a:pPr algn="ctr"/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Yorkshire Pudding</a:t>
                      </a: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Mashed potato </a:t>
                      </a:r>
                    </a:p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Chips</a:t>
                      </a:r>
                    </a:p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77913"/>
                  </a:ext>
                </a:extLst>
              </a:tr>
              <a:tr h="105720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VEGETABLE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Red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Pepper</a:t>
                      </a: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Mixed Salad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Swede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&amp;</a:t>
                      </a: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Sliced</a:t>
                      </a: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Carrots </a:t>
                      </a:r>
                    </a:p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Garden Peas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Mushy Peas </a:t>
                      </a:r>
                      <a:br>
                        <a:rPr lang="en-GB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endParaRPr lang="en-GB" sz="14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25491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</a:rPr>
                        <a:t>DESSERT</a:t>
                      </a: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A2A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A selection of home bakes, hot puddings, jelly and fresh fruit. </a:t>
                      </a:r>
                    </a:p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endParaRPr lang="en-GB" sz="1400" b="1" dirty="0">
                        <a:latin typeface="+mj-lt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latin typeface="TT Chocolates" panose="02000503030000020002" pitchFamily="50" charset="0"/>
                      </a:endParaRP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8226"/>
                  </a:ext>
                </a:extLst>
              </a:tr>
              <a:tr h="9519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P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asta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Of </a:t>
                      </a:r>
                      <a:r>
                        <a:rPr lang="en-US" sz="1400" b="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of</a:t>
                      </a:r>
                      <a:r>
                        <a:rPr lang="en-US" sz="1400" b="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26ChicoryBean" panose="02000603000000000000" pitchFamily="2" charset="0"/>
                          <a:ea typeface="K26ChicoryBean" panose="02000603000000000000" pitchFamily="2" charset="0"/>
                          <a:cs typeface="+mn-cs"/>
                        </a:rPr>
                        <a:t> The day</a:t>
                      </a:r>
                      <a:endParaRPr lang="en-GB" sz="1400" b="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26ChicoryBean" panose="02000603000000000000" pitchFamily="2" charset="0"/>
                        <a:ea typeface="K26ChicoryBean" panose="02000603000000000000" pitchFamily="2" charset="0"/>
                        <a:cs typeface="+mn-cs"/>
                      </a:endParaRPr>
                    </a:p>
                  </a:txBody>
                  <a:tcPr marL="64653" marR="64653" marT="32326" marB="32326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CA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Mac &amp; Cheese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BBQ &amp;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Vegetable</a:t>
                      </a:r>
                    </a:p>
                    <a:p>
                      <a:pPr algn="ctr"/>
                      <a:r>
                        <a:rPr lang="en-US" sz="1400" b="1">
                          <a:latin typeface="+mj-lt"/>
                        </a:rPr>
                        <a:t>Bolognaise </a:t>
                      </a:r>
                      <a:endParaRPr lang="en-US" sz="1400" b="1" dirty="0">
                        <a:latin typeface="+mj-lt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Cream Tomato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Pasta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Garlic Bread</a:t>
                      </a:r>
                    </a:p>
                  </a:txBody>
                  <a:tcPr marL="64653" marR="64653" marT="32326" marB="3232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1CA2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1743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09D2C01-78EF-4FBD-A4A4-4DB79AAA9185}"/>
              </a:ext>
            </a:extLst>
          </p:cNvPr>
          <p:cNvSpPr txBox="1"/>
          <p:nvPr/>
        </p:nvSpPr>
        <p:spPr>
          <a:xfrm>
            <a:off x="5519957" y="533946"/>
            <a:ext cx="1743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Birdsedge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Winter &amp; Spring Menu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502F7F"/>
                </a:solidFill>
                <a:effectLst/>
                <a:uLnTx/>
                <a:uFillTx/>
                <a:latin typeface="K26ChicoryBean" panose="02000603000000000000" pitchFamily="2" charset="0"/>
                <a:ea typeface="K26ChicoryBean" panose="02000603000000000000" pitchFamily="2" charset="0"/>
                <a:cs typeface="+mn-cs"/>
              </a:rPr>
              <a:t>Feb- April 2024</a:t>
            </a:r>
            <a:endParaRPr lang="en-GB" sz="1600" dirty="0">
              <a:solidFill>
                <a:srgbClr val="502F7F"/>
              </a:solidFill>
              <a:latin typeface="TT Chocolates" panose="02000503030000020002" pitchFamily="50" charset="0"/>
              <a:ea typeface="K26ChicoryBean" panose="02000603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F9A80A-2C08-45A4-AC43-57C920AA30D2}"/>
              </a:ext>
            </a:extLst>
          </p:cNvPr>
          <p:cNvGrpSpPr/>
          <p:nvPr/>
        </p:nvGrpSpPr>
        <p:grpSpPr>
          <a:xfrm>
            <a:off x="658284" y="389038"/>
            <a:ext cx="635000" cy="635000"/>
            <a:chOff x="658284" y="421217"/>
            <a:chExt cx="635000" cy="635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3828F4-6036-4BAB-808D-7FAB64EBD5D7}"/>
                </a:ext>
              </a:extLst>
            </p:cNvPr>
            <p:cNvSpPr/>
            <p:nvPr/>
          </p:nvSpPr>
          <p:spPr>
            <a:xfrm>
              <a:off x="658284" y="421217"/>
              <a:ext cx="635000" cy="6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F74D31A0-58DA-4336-AB00-8D54B6DB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452127"/>
              <a:ext cx="573180" cy="573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16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0aa2a5-1373-49ca-8d16-0b113ebc7b97">
      <Terms xmlns="http://schemas.microsoft.com/office/infopath/2007/PartnerControls"/>
    </lcf76f155ced4ddcb4097134ff3c332f>
    <TaxCatchAll xmlns="a1e36ae5-f5dd-48e1-960d-5aee557b97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C9E9836757754EBE3DF161AAF12F00" ma:contentTypeVersion="13" ma:contentTypeDescription="Create a new document." ma:contentTypeScope="" ma:versionID="609612127e8246861fa81b76d776233c">
  <xsd:schema xmlns:xsd="http://www.w3.org/2001/XMLSchema" xmlns:xs="http://www.w3.org/2001/XMLSchema" xmlns:p="http://schemas.microsoft.com/office/2006/metadata/properties" xmlns:ns2="f80aa2a5-1373-49ca-8d16-0b113ebc7b97" xmlns:ns3="a1e36ae5-f5dd-48e1-960d-5aee557b97c9" targetNamespace="http://schemas.microsoft.com/office/2006/metadata/properties" ma:root="true" ma:fieldsID="98d4330e9d708a29519967b22cf40e6c" ns2:_="" ns3:_="">
    <xsd:import namespace="f80aa2a5-1373-49ca-8d16-0b113ebc7b97"/>
    <xsd:import namespace="a1e36ae5-f5dd-48e1-960d-5aee557b9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aa2a5-1373-49ca-8d16-0b113ebc7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8b0e5ba-aed0-43b9-9741-703b462286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36ae5-f5dd-48e1-960d-5aee557b97c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8841a4-8040-4105-92ff-f623359d77ca}" ma:internalName="TaxCatchAll" ma:showField="CatchAllData" ma:web="a1e36ae5-f5dd-48e1-960d-5aee557b9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533EA-EF96-4B0F-A698-8D738A7BFB6F}">
  <ds:schemaRefs>
    <ds:schemaRef ds:uri="http://schemas.microsoft.com/sharepoint/v3"/>
    <ds:schemaRef ds:uri="39416824-9dd0-4fa5-b1bf-fe57bca58bb3"/>
    <ds:schemaRef ds:uri="b9f06da1-6425-4b6d-bbf4-43537df4905d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80eab7da-0d6f-464a-85f0-872abee124ad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264A72-5A80-4A93-A20D-6F1C733C7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040F5-5114-450A-BFB0-4D38F07E4E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448</Words>
  <Application>Microsoft Office PowerPoint</Application>
  <PresentationFormat>Custom</PresentationFormat>
  <Paragraphs>210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Arial</vt:lpstr>
      <vt:lpstr>K26ChicoryBean</vt:lpstr>
      <vt:lpstr>Calibri</vt:lpstr>
      <vt:lpstr>TT Chocolates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Emberton</dc:creator>
  <cp:lastModifiedBy>Martin Harrington</cp:lastModifiedBy>
  <cp:revision>13</cp:revision>
  <dcterms:created xsi:type="dcterms:W3CDTF">2019-08-19T08:29:25Z</dcterms:created>
  <dcterms:modified xsi:type="dcterms:W3CDTF">2024-02-05T14:41:38Z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0x010100086A3C22FFE77F40813211D32281B9EB</vt:lpwstr>
  </property>
  <property fmtid="{D5CDD505-2E9C-101B-9397-08002B2CF9AE}" pid="3" name="TaxKeyword">
    <vt:lpwstr/>
  </property>
</Properties>
</file>